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6" r:id="rId2"/>
    <p:sldId id="271" r:id="rId3"/>
    <p:sldId id="261" r:id="rId4"/>
    <p:sldId id="262" r:id="rId5"/>
    <p:sldId id="263" r:id="rId6"/>
    <p:sldId id="269" r:id="rId7"/>
    <p:sldId id="266" r:id="rId8"/>
    <p:sldId id="265" r:id="rId9"/>
    <p:sldId id="267" r:id="rId10"/>
    <p:sldId id="268" r:id="rId11"/>
    <p:sldId id="270" r:id="rId12"/>
    <p:sldId id="26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5" autoAdjust="0"/>
    <p:restoredTop sz="94660"/>
  </p:normalViewPr>
  <p:slideViewPr>
    <p:cSldViewPr showGuides="1">
      <p:cViewPr>
        <p:scale>
          <a:sx n="70" d="100"/>
          <a:sy n="70" d="100"/>
        </p:scale>
        <p:origin x="2784" y="14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Percentage Data</a:t>
            </a:r>
            <a:r>
              <a:rPr lang="en-US" baseline="0"/>
              <a:t> Availibility 2016/17.   Avg : 91.2%</a:t>
            </a:r>
            <a:endParaRPr lang="en-US"/>
          </a:p>
        </c:rich>
      </c:tx>
      <c:layout>
        <c:manualLayout>
          <c:xMode val="edge"/>
          <c:yMode val="edge"/>
          <c:x val="0.250310699820327"/>
          <c:y val="0.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67369038625065"/>
          <c:y val="0.0975711514321579"/>
          <c:w val="0.860643185560793"/>
          <c:h val="0.7951669519570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Sheet2!$A$1:$A$12</c:f>
              <c:strCache>
                <c:ptCount val="12"/>
                <c:pt idx="0">
                  <c:v>Apr’16</c:v>
                </c:pt>
                <c:pt idx="1">
                  <c:v>May’16</c:v>
                </c:pt>
                <c:pt idx="2">
                  <c:v>Jun’16</c:v>
                </c:pt>
                <c:pt idx="3">
                  <c:v>Jul’16</c:v>
                </c:pt>
                <c:pt idx="4">
                  <c:v>Aug’16</c:v>
                </c:pt>
                <c:pt idx="5">
                  <c:v>Sep’16</c:v>
                </c:pt>
                <c:pt idx="6">
                  <c:v>Oct’16</c:v>
                </c:pt>
                <c:pt idx="7">
                  <c:v>Nov’16</c:v>
                </c:pt>
                <c:pt idx="8">
                  <c:v>Dec’16</c:v>
                </c:pt>
                <c:pt idx="9">
                  <c:v>Jan’17</c:v>
                </c:pt>
                <c:pt idx="10">
                  <c:v>Feb’17</c:v>
                </c:pt>
                <c:pt idx="11">
                  <c:v>Mar'17 (21st)</c:v>
                </c:pt>
              </c:strCache>
            </c:strRef>
          </c:cat>
          <c:val>
            <c:numRef>
              <c:f>Sheet2!$B$1:$B$12</c:f>
              <c:numCache>
                <c:formatCode>0.0</c:formatCode>
                <c:ptCount val="12"/>
                <c:pt idx="0">
                  <c:v>83.4107142857143</c:v>
                </c:pt>
                <c:pt idx="1">
                  <c:v>75.99285714285713</c:v>
                </c:pt>
                <c:pt idx="2">
                  <c:v>78.71428571428572</c:v>
                </c:pt>
                <c:pt idx="3">
                  <c:v>93.53666666666666</c:v>
                </c:pt>
                <c:pt idx="4">
                  <c:v>94.81764705882355</c:v>
                </c:pt>
                <c:pt idx="5">
                  <c:v>96.459</c:v>
                </c:pt>
                <c:pt idx="6">
                  <c:v>87.49411764705882</c:v>
                </c:pt>
                <c:pt idx="7">
                  <c:v>99.57941176470588</c:v>
                </c:pt>
                <c:pt idx="8">
                  <c:v>97.2352941176471</c:v>
                </c:pt>
                <c:pt idx="9">
                  <c:v>96.5264705882353</c:v>
                </c:pt>
                <c:pt idx="10">
                  <c:v>93.75294117647057</c:v>
                </c:pt>
                <c:pt idx="11">
                  <c:v>96.87714285714286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57-0B42-8D6E-C94EB5C5A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7614656"/>
        <c:axId val="1931640816"/>
      </c:barChart>
      <c:catAx>
        <c:axId val="20276146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31640816"/>
        <c:crosses val="autoZero"/>
        <c:auto val="1"/>
        <c:lblAlgn val="ctr"/>
        <c:lblOffset val="100"/>
        <c:noMultiLvlLbl val="0"/>
      </c:catAx>
      <c:valAx>
        <c:axId val="1931640816"/>
        <c:scaling>
          <c:orientation val="minMax"/>
          <c:max val="100.0"/>
          <c:min val="0.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027614656"/>
        <c:crosses val="autoZero"/>
        <c:crossBetween val="between"/>
        <c:majorUnit val="10.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0.7494</cdr:x>
      <cdr:y>0.1551</cdr:y>
    </cdr:from>
    <cdr:to>
      <cdr:x>0.84157</cdr:x>
      <cdr:y>0.31962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434264" y="8620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0.82813</cdr:x>
      <cdr:y>0.05227</cdr:y>
    </cdr:from>
    <cdr:to>
      <cdr:x>0.92031</cdr:x>
      <cdr:y>0.2168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215314" y="2905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0.88739</cdr:x>
      <cdr:y>0.33217</cdr:y>
    </cdr:from>
    <cdr:to>
      <cdr:x>0.97556</cdr:x>
      <cdr:y>0.52522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682164" y="1819276"/>
          <a:ext cx="962025" cy="1057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0.57603</cdr:x>
      <cdr:y>0.10087</cdr:y>
    </cdr:from>
    <cdr:to>
      <cdr:x>0.62658</cdr:x>
      <cdr:y>0.15304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729414" y="552452"/>
          <a:ext cx="590550" cy="285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/>
            <a:t>99.6</a:t>
          </a:r>
        </a:p>
      </cdr:txBody>
    </cdr:sp>
  </cdr:relSizeAnchor>
  <cdr:relSizeAnchor xmlns:cdr="http://schemas.openxmlformats.org/drawingml/2006/chartDrawing">
    <cdr:from>
      <cdr:x>0.14391</cdr:x>
      <cdr:y>0.28522</cdr:y>
    </cdr:from>
    <cdr:to>
      <cdr:x>0.18956</cdr:x>
      <cdr:y>0.35652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681164" y="1562100"/>
          <a:ext cx="533400" cy="390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b="1"/>
            <a:t>76.0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E381D2-2B57-42CC-B522-D22F9A54BF8F}" type="datetimeFigureOut">
              <a:rPr lang="en-ZA"/>
              <a:pPr>
                <a:defRPr/>
              </a:pPr>
              <a:t>2017/07/17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Z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EDBB960-CFBD-4296-9A0A-5DE8B978DE8D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9752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19"/>
            <a:ext cx="9144000" cy="1377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9168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5246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1C42F-1AED-40A8-BF67-6D2BC564B0A1}" type="datetime1">
              <a:rPr lang="en-ZA"/>
              <a:pPr>
                <a:defRPr/>
              </a:pPr>
              <a:t>2017/07/17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C9591-A405-470F-BDE9-1D8AF83CCB2F}" type="slidenum">
              <a:rPr lang="en-ZA"/>
              <a:pPr>
                <a:defRPr/>
              </a:pPr>
              <a:t>‹#›</a:t>
            </a:fld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292" y="5539667"/>
            <a:ext cx="1658115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17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50825" y="1989138"/>
            <a:ext cx="8642350" cy="403225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ZA" noProof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F90CC-C2D4-4594-8E21-9FBEAAC1ED13}" type="datetime1">
              <a:rPr lang="en-ZA"/>
              <a:pPr>
                <a:defRPr/>
              </a:pPr>
              <a:t>2017/07/17</a:t>
            </a:fld>
            <a:endParaRPr lang="en-Z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562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250825" y="1989138"/>
            <a:ext cx="8569325" cy="410368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  <a:endParaRPr lang="en-ZA" noProof="0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C9089-1E95-4A93-A202-2B03F2D885D5}" type="datetime1">
              <a:rPr lang="en-ZA"/>
              <a:pPr>
                <a:defRPr/>
              </a:pPr>
              <a:t>2017/07/17</a:t>
            </a:fld>
            <a:endParaRPr lang="en-Z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0642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250825" y="1989138"/>
            <a:ext cx="8642350" cy="410368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media</a:t>
            </a:r>
            <a:endParaRPr lang="en-ZA" noProof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1C2BD-5D8C-40B1-9F83-83139542B634}" type="datetime1">
              <a:rPr lang="en-ZA"/>
              <a:pPr>
                <a:defRPr/>
              </a:pPr>
              <a:t>2017/07/17</a:t>
            </a:fld>
            <a:endParaRPr lang="en-Z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463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Rectangle 21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D92C5-58E5-48EE-B670-1A20D8AA467E}" type="datetime1">
              <a:rPr lang="en-ZA"/>
              <a:pPr>
                <a:defRPr/>
              </a:pPr>
              <a:t>2017/07/17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43706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2934072"/>
            <a:ext cx="8642350" cy="11430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D92C5-58E5-48EE-B670-1A20D8AA467E}" type="datetime1">
              <a:rPr lang="en-ZA"/>
              <a:pPr>
                <a:defRPr/>
              </a:pPr>
              <a:t>2017/07/17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789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no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BBD62-38AE-4F70-8ED0-DC05CF260EA4}" type="datetime1">
              <a:rPr lang="en-ZA"/>
              <a:pPr>
                <a:defRPr/>
              </a:pPr>
              <a:t>2017/07/17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2657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424428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24428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48F8B-4B01-41F7-988C-BC02DDE21DAE}" type="datetime1">
              <a:rPr lang="en-ZA"/>
              <a:pPr>
                <a:defRPr/>
              </a:pPr>
              <a:t>2017/07/17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6556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Click to edit Title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64" y="1988840"/>
            <a:ext cx="321399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988840"/>
            <a:ext cx="5317430" cy="41373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3140968"/>
            <a:ext cx="3213993" cy="29851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DB371-667A-4E18-B097-926DC49D3BD9}" type="datetime1">
              <a:rPr lang="en-ZA"/>
              <a:pPr>
                <a:defRPr/>
              </a:pPr>
              <a:t>2017/07/17</a:t>
            </a:fld>
            <a:endParaRPr lang="en-Z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801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&amp;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Rectangle 17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dirty="0"/>
              <a:t>Click</a:t>
            </a:r>
            <a:r>
              <a:rPr lang="en-US" dirty="0"/>
              <a:t> to edit Title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2160" y="4793704"/>
            <a:ext cx="2880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520" y="1988840"/>
            <a:ext cx="5702424" cy="418680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5360442"/>
            <a:ext cx="2880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B1AF0-7F53-480E-9CE8-F7AF4C568907}" type="datetime1">
              <a:rPr lang="en-ZA"/>
              <a:pPr>
                <a:defRPr/>
              </a:pPr>
              <a:t>2017/07/17</a:t>
            </a:fld>
            <a:endParaRPr lang="en-ZA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379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cente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88839"/>
            <a:ext cx="5486400" cy="273873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484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970CD-8B14-4800-AC1A-297EC816F147}" type="datetime1">
              <a:rPr lang="en-ZA"/>
              <a:pPr>
                <a:defRPr/>
              </a:pPr>
              <a:t>2017/07/17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42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8565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(centered,solid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8565436" y="6353944"/>
            <a:ext cx="5785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Rectangle 16"/>
          <p:cNvSpPr/>
          <p:nvPr userDrawn="1"/>
        </p:nvSpPr>
        <p:spPr>
          <a:xfrm>
            <a:off x="0" y="6353944"/>
            <a:ext cx="851254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56" y="6453336"/>
            <a:ext cx="753076" cy="328087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432048" cy="22110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Z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5318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C0F78-F5A6-4FCF-BCB5-9A5DB2BA8095}" type="datetime1">
              <a:rPr lang="en-ZA"/>
              <a:pPr>
                <a:defRPr/>
              </a:pPr>
              <a:t>2017/07/17</a:t>
            </a:fld>
            <a:endParaRPr lang="en-Z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531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4755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864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Title</a:t>
            </a:r>
            <a:endParaRPr lang="en-ZA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0825" y="1989138"/>
            <a:ext cx="864235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9E40FC-9BF0-4D16-8CB3-3347AAA52BCE}" type="datetime1">
              <a:rPr lang="en-ZA"/>
              <a:pPr>
                <a:defRPr/>
              </a:pPr>
              <a:t>2017/07/17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9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990656" cy="1340768"/>
          </a:xfrm>
        </p:spPr>
        <p:txBody>
          <a:bodyPr/>
          <a:lstStyle/>
          <a:p>
            <a:r>
              <a:rPr lang="en-ZA" sz="4400" dirty="0"/>
              <a:t/>
            </a:r>
            <a:br>
              <a:rPr lang="en-ZA" sz="4400" dirty="0"/>
            </a:br>
            <a:r>
              <a:rPr lang="en-ZA" sz="4400" dirty="0"/>
              <a:t>South African National Seismograph Network (SANSN)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 dirty="0"/>
          </a:p>
          <a:p>
            <a:endParaRPr lang="en-ZA" dirty="0"/>
          </a:p>
          <a:p>
            <a:r>
              <a:rPr lang="en-ZA" dirty="0"/>
              <a:t>By Mr V. Jele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60648"/>
            <a:ext cx="8642350" cy="882352"/>
          </a:xfrm>
        </p:spPr>
        <p:txBody>
          <a:bodyPr/>
          <a:lstStyle/>
          <a:p>
            <a:r>
              <a:rPr lang="en-ZA" dirty="0" err="1"/>
              <a:t>Bushveld</a:t>
            </a:r>
            <a:r>
              <a:rPr lang="en-ZA" dirty="0"/>
              <a:t> Temporary Network</a:t>
            </a:r>
            <a:br>
              <a:rPr lang="en-ZA" dirty="0"/>
            </a:br>
            <a:r>
              <a:rPr lang="en-ZA" sz="2800" dirty="0"/>
              <a:t>Africa Array: WITS, Penn-State, CGS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10</a:t>
            </a:fld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255506"/>
              </p:ext>
            </p:extLst>
          </p:nvPr>
        </p:nvGraphicFramePr>
        <p:xfrm>
          <a:off x="1547664" y="2180332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1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SEISMOMETER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NUMBER</a:t>
                      </a:r>
                      <a:r>
                        <a:rPr lang="en-ZA" baseline="0" dirty="0"/>
                        <a:t> OF STATIONS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/>
                        <a:t>STRECKEISEN</a:t>
                      </a:r>
                      <a:r>
                        <a:rPr lang="en-ZA" baseline="0" dirty="0"/>
                        <a:t> STS-2</a:t>
                      </a:r>
                      <a:endParaRPr lang="en-ZA" dirty="0"/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526242"/>
              </p:ext>
            </p:extLst>
          </p:nvPr>
        </p:nvGraphicFramePr>
        <p:xfrm>
          <a:off x="1547664" y="3620492"/>
          <a:ext cx="6096000" cy="1084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1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4314">
                <a:tc>
                  <a:txBody>
                    <a:bodyPr/>
                    <a:lstStyle/>
                    <a:p>
                      <a:r>
                        <a:rPr lang="en-ZA" dirty="0"/>
                        <a:t>DIGITIZERS/DATALOGGER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NUMBER</a:t>
                      </a:r>
                      <a:r>
                        <a:rPr lang="en-ZA" baseline="0" dirty="0"/>
                        <a:t> OF STATIONS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/>
                        <a:t>REFTEK</a:t>
                      </a:r>
                      <a:r>
                        <a:rPr lang="en-ZA" baseline="0" dirty="0"/>
                        <a:t> RT130</a:t>
                      </a:r>
                      <a:endParaRPr lang="en-ZA" dirty="0"/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911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908720"/>
            <a:ext cx="8642350" cy="5217443"/>
          </a:xfrm>
        </p:spPr>
        <p:txBody>
          <a:bodyPr/>
          <a:lstStyle/>
          <a:p>
            <a:r>
              <a:rPr lang="en-ZA" sz="2000" dirty="0"/>
              <a:t>SeisComP3 (SANSN)</a:t>
            </a:r>
          </a:p>
          <a:p>
            <a:pPr lvl="1"/>
            <a:r>
              <a:rPr lang="en-ZA" sz="2000" dirty="0"/>
              <a:t>Data acquisition</a:t>
            </a:r>
          </a:p>
          <a:p>
            <a:pPr lvl="1"/>
            <a:r>
              <a:rPr lang="en-ZA" sz="2000" dirty="0"/>
              <a:t>Automatic processing </a:t>
            </a:r>
          </a:p>
          <a:p>
            <a:pPr lvl="1"/>
            <a:r>
              <a:rPr lang="en-ZA" sz="2000" dirty="0"/>
              <a:t>Waveform archiving </a:t>
            </a:r>
          </a:p>
          <a:p>
            <a:r>
              <a:rPr lang="en-ZA" sz="2000" dirty="0" err="1"/>
              <a:t>Seisan</a:t>
            </a:r>
            <a:endParaRPr lang="en-ZA" sz="2000" dirty="0"/>
          </a:p>
          <a:p>
            <a:pPr lvl="1"/>
            <a:r>
              <a:rPr lang="en-ZA" sz="2000" dirty="0"/>
              <a:t>Bulletin production</a:t>
            </a:r>
          </a:p>
          <a:p>
            <a:r>
              <a:rPr lang="en-ZA" sz="2000" dirty="0"/>
              <a:t>Antelope (Cluster Networks)</a:t>
            </a:r>
          </a:p>
          <a:p>
            <a:pPr lvl="1"/>
            <a:r>
              <a:rPr lang="en-ZA" sz="2000" dirty="0"/>
              <a:t>Data acquisition </a:t>
            </a:r>
          </a:p>
          <a:p>
            <a:pPr lvl="1"/>
            <a:r>
              <a:rPr lang="en-ZA" sz="2000" dirty="0"/>
              <a:t>Automatic and manual processing</a:t>
            </a:r>
          </a:p>
          <a:p>
            <a:pPr lvl="1"/>
            <a:r>
              <a:rPr lang="en-ZA" sz="2000" dirty="0"/>
              <a:t>Archiving </a:t>
            </a:r>
          </a:p>
          <a:p>
            <a:r>
              <a:rPr lang="en-ZA" sz="2000" dirty="0"/>
              <a:t>Other </a:t>
            </a:r>
          </a:p>
          <a:p>
            <a:pPr lvl="1"/>
            <a:r>
              <a:rPr lang="en-ZA" sz="2000" dirty="0" err="1"/>
              <a:t>RefTek</a:t>
            </a:r>
            <a:r>
              <a:rPr lang="en-ZA" sz="2000" dirty="0"/>
              <a:t> (</a:t>
            </a:r>
            <a:r>
              <a:rPr lang="en-ZA" sz="2000" dirty="0" err="1"/>
              <a:t>rtpd</a:t>
            </a:r>
            <a:r>
              <a:rPr lang="en-ZA" sz="2000" dirty="0"/>
              <a:t>, </a:t>
            </a:r>
            <a:r>
              <a:rPr lang="en-ZA" sz="2000" dirty="0" err="1"/>
              <a:t>rtpmonitor</a:t>
            </a:r>
            <a:r>
              <a:rPr lang="en-ZA" sz="2000" dirty="0"/>
              <a:t>, </a:t>
            </a:r>
            <a:r>
              <a:rPr lang="en-ZA" sz="2000" dirty="0" err="1"/>
              <a:t>rtcc</a:t>
            </a:r>
            <a:r>
              <a:rPr lang="en-ZA" sz="2000" dirty="0"/>
              <a:t>)</a:t>
            </a:r>
          </a:p>
          <a:p>
            <a:pPr lvl="1"/>
            <a:r>
              <a:rPr lang="en-ZA" sz="2000" dirty="0"/>
              <a:t>Custom bash scripts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2206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2857500"/>
            <a:ext cx="8642350" cy="1143000"/>
          </a:xfrm>
        </p:spPr>
        <p:txBody>
          <a:bodyPr/>
          <a:lstStyle/>
          <a:p>
            <a:r>
              <a:rPr lang="en-ZA" sz="54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86346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9AFF64-15DB-7043-A3D0-D79DDF12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2142"/>
            <a:ext cx="8642350" cy="1047751"/>
          </a:xfrm>
        </p:spPr>
        <p:txBody>
          <a:bodyPr/>
          <a:lstStyle/>
          <a:p>
            <a:r>
              <a:rPr lang="en-US"/>
              <a:t>Communication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681C5660-FD8E-A049-AB7B-C855A2B1B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4" y="1074964"/>
            <a:ext cx="7711860" cy="493939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0608F64-7A81-1940-9189-2FEBC7555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2115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3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29" y="0"/>
            <a:ext cx="7861103" cy="632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85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SANSN Instrumentation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4</a:t>
            </a:fld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292961"/>
              </p:ext>
            </p:extLst>
          </p:nvPr>
        </p:nvGraphicFramePr>
        <p:xfrm>
          <a:off x="539552" y="908720"/>
          <a:ext cx="7848872" cy="54794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7523">
                <a:tc>
                  <a:txBody>
                    <a:bodyPr/>
                    <a:lstStyle/>
                    <a:p>
                      <a:r>
                        <a:rPr lang="en-ZA" dirty="0"/>
                        <a:t>SEISMOMETER</a:t>
                      </a:r>
                      <a:r>
                        <a:rPr lang="en-ZA" baseline="0" dirty="0"/>
                        <a:t>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/>
                        <a:t>NUMBER OF</a:t>
                      </a:r>
                      <a:r>
                        <a:rPr lang="en-ZA" baseline="0" dirty="0"/>
                        <a:t> STATIONS WHERE THE TYPE OF SENSOR IS INSTALLED</a:t>
                      </a:r>
                      <a:endParaRPr lang="en-ZA" dirty="0"/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1743">
                <a:tc>
                  <a:txBody>
                    <a:bodyPr/>
                    <a:lstStyle/>
                    <a:p>
                      <a:r>
                        <a:rPr lang="en-ZA" dirty="0"/>
                        <a:t>REFTEK</a:t>
                      </a:r>
                      <a:r>
                        <a:rPr lang="en-ZA" baseline="0" dirty="0"/>
                        <a:t> </a:t>
                      </a:r>
                      <a:r>
                        <a:rPr lang="en-ZA" dirty="0"/>
                        <a:t>151B-120 OBSERVER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0851">
                <a:tc>
                  <a:txBody>
                    <a:bodyPr/>
                    <a:lstStyle/>
                    <a:p>
                      <a:r>
                        <a:rPr lang="en-ZA" dirty="0"/>
                        <a:t>GURALP</a:t>
                      </a:r>
                      <a:r>
                        <a:rPr lang="en-ZA" baseline="0" dirty="0"/>
                        <a:t> CMG 40T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5841">
                <a:tc>
                  <a:txBody>
                    <a:bodyPr/>
                    <a:lstStyle/>
                    <a:p>
                      <a:r>
                        <a:rPr lang="en-ZA" dirty="0"/>
                        <a:t>GURALP CMG 3T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81743">
                <a:tc>
                  <a:txBody>
                    <a:bodyPr/>
                    <a:lstStyle/>
                    <a:p>
                      <a:r>
                        <a:rPr lang="en-ZA" dirty="0"/>
                        <a:t>TRILLIUM 120 Q/QA</a:t>
                      </a:r>
                      <a:r>
                        <a:rPr lang="en-ZA" baseline="0" dirty="0"/>
                        <a:t>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0851">
                <a:tc>
                  <a:txBody>
                    <a:bodyPr/>
                    <a:lstStyle/>
                    <a:p>
                      <a:r>
                        <a:rPr lang="en-ZA" dirty="0"/>
                        <a:t>STRECKEISEN</a:t>
                      </a:r>
                      <a:r>
                        <a:rPr lang="en-ZA" baseline="0" dirty="0"/>
                        <a:t> STS-2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0851">
                <a:tc>
                  <a:txBody>
                    <a:bodyPr/>
                    <a:lstStyle/>
                    <a:p>
                      <a:r>
                        <a:rPr lang="en-ZA" dirty="0"/>
                        <a:t>MARK PRODUCTS(SERCEL) L4-3D 1Hz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06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SANSN Instrumentation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5</a:t>
            </a:fld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039679"/>
              </p:ext>
            </p:extLst>
          </p:nvPr>
        </p:nvGraphicFramePr>
        <p:xfrm>
          <a:off x="395536" y="1196752"/>
          <a:ext cx="7848872" cy="4928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51444">
                <a:tc>
                  <a:txBody>
                    <a:bodyPr/>
                    <a:lstStyle/>
                    <a:p>
                      <a:r>
                        <a:rPr lang="en-ZA" dirty="0"/>
                        <a:t>DIGITIZERS/DATALOGGER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/>
                        <a:t>NUMBER OF</a:t>
                      </a:r>
                      <a:r>
                        <a:rPr lang="en-ZA" baseline="0" dirty="0"/>
                        <a:t> STATIONS WHERE THE TYPE OF SENSOR IS INSTALLED</a:t>
                      </a:r>
                      <a:endParaRPr lang="en-ZA" dirty="0"/>
                    </a:p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5393">
                <a:tc>
                  <a:txBody>
                    <a:bodyPr/>
                    <a:lstStyle/>
                    <a:p>
                      <a:r>
                        <a:rPr lang="en-ZA" dirty="0"/>
                        <a:t>EARTH</a:t>
                      </a:r>
                      <a:r>
                        <a:rPr lang="en-ZA" baseline="0" dirty="0"/>
                        <a:t> </a:t>
                      </a:r>
                      <a:r>
                        <a:rPr lang="en-ZA" dirty="0"/>
                        <a:t>DATA</a:t>
                      </a:r>
                      <a:r>
                        <a:rPr lang="en-ZA" baseline="0" dirty="0"/>
                        <a:t> PS6-24 + SEISCOMP RECORDER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3997">
                <a:tc>
                  <a:txBody>
                    <a:bodyPr/>
                    <a:lstStyle/>
                    <a:p>
                      <a:r>
                        <a:rPr lang="en-ZA" dirty="0"/>
                        <a:t>QUANTERA</a:t>
                      </a:r>
                      <a:r>
                        <a:rPr lang="en-ZA" baseline="0" dirty="0"/>
                        <a:t> Q330 SR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71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/>
                        <a:t>QUANTERA</a:t>
                      </a:r>
                      <a:r>
                        <a:rPr lang="en-ZA" baseline="0" dirty="0"/>
                        <a:t> Q330 HR</a:t>
                      </a:r>
                      <a:endParaRPr lang="en-ZA" dirty="0"/>
                    </a:p>
                    <a:p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9526">
                <a:tc>
                  <a:txBody>
                    <a:bodyPr/>
                    <a:lstStyle/>
                    <a:p>
                      <a:r>
                        <a:rPr lang="en-ZA" dirty="0"/>
                        <a:t>NANOMETRICS</a:t>
                      </a:r>
                      <a:r>
                        <a:rPr lang="en-ZA" baseline="0" dirty="0"/>
                        <a:t> CENTAUR2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3997">
                <a:tc>
                  <a:txBody>
                    <a:bodyPr/>
                    <a:lstStyle/>
                    <a:p>
                      <a:r>
                        <a:rPr lang="en-ZA" dirty="0"/>
                        <a:t>EARTH DATA</a:t>
                      </a:r>
                      <a:r>
                        <a:rPr lang="en-ZA" baseline="0" dirty="0"/>
                        <a:t> EDR209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3997">
                <a:tc>
                  <a:txBody>
                    <a:bodyPr/>
                    <a:lstStyle/>
                    <a:p>
                      <a:r>
                        <a:rPr lang="en-ZA" dirty="0"/>
                        <a:t>REFTEK</a:t>
                      </a:r>
                      <a:r>
                        <a:rPr lang="en-ZA" baseline="0" dirty="0"/>
                        <a:t> RT130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743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6</a:t>
            </a:fld>
            <a:endParaRPr lang="en-ZA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03281"/>
              </p:ext>
            </p:extLst>
          </p:nvPr>
        </p:nvGraphicFramePr>
        <p:xfrm>
          <a:off x="107505" y="260648"/>
          <a:ext cx="9289032" cy="6161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768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7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5894"/>
            <a:ext cx="8928992" cy="61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68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Cluster Network Instrumentation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8</a:t>
            </a:fld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965231"/>
              </p:ext>
            </p:extLst>
          </p:nvPr>
        </p:nvGraphicFramePr>
        <p:xfrm>
          <a:off x="1547664" y="1412776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1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SEISMOMETER/ACCELEROMETER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NUMBER</a:t>
                      </a:r>
                      <a:r>
                        <a:rPr lang="en-ZA" baseline="0" dirty="0"/>
                        <a:t> OF STATIONS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EPISENSOR (ES-T)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dirty="0"/>
                        <a:t>GURALP CMG 3ESP(120s)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529264"/>
              </p:ext>
            </p:extLst>
          </p:nvPr>
        </p:nvGraphicFramePr>
        <p:xfrm>
          <a:off x="1547664" y="2852936"/>
          <a:ext cx="6096000" cy="888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1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4314">
                <a:tc>
                  <a:txBody>
                    <a:bodyPr/>
                    <a:lstStyle/>
                    <a:p>
                      <a:r>
                        <a:rPr lang="en-ZA" dirty="0"/>
                        <a:t>DIGITIZERS/DATALOGGER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NUMBER</a:t>
                      </a:r>
                      <a:r>
                        <a:rPr lang="en-ZA" baseline="0" dirty="0"/>
                        <a:t> OF STATIONS </a:t>
                      </a:r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314">
                <a:tc>
                  <a:txBody>
                    <a:bodyPr/>
                    <a:lstStyle/>
                    <a:p>
                      <a:r>
                        <a:rPr lang="en-ZA" dirty="0"/>
                        <a:t>QUANTERA Q330 S+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0690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BUSHVELD-NETWORK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49452-4B4B-404B-91CD-BDE138B63D2B}" type="slidenum">
              <a:rPr lang="en-ZA" smtClean="0"/>
              <a:pPr>
                <a:defRPr/>
              </a:pPr>
              <a:t>9</a:t>
            </a:fld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17" y="104404"/>
            <a:ext cx="8094731" cy="620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92155"/>
      </p:ext>
    </p:extLst>
  </p:cSld>
  <p:clrMapOvr>
    <a:masterClrMapping/>
  </p:clrMapOvr>
</p:sld>
</file>

<file path=ppt/theme/theme1.xml><?xml version="1.0" encoding="utf-8"?>
<a:theme xmlns:a="http://schemas.openxmlformats.org/drawingml/2006/main" name="CGS Theme_ Rev. 4">
  <a:themeElements>
    <a:clrScheme name="CGS Theme_ Rev.3">
      <a:dk1>
        <a:srgbClr val="000000"/>
      </a:dk1>
      <a:lt1>
        <a:sysClr val="window" lastClr="FFFFFF"/>
      </a:lt1>
      <a:dk2>
        <a:srgbClr val="974806"/>
      </a:dk2>
      <a:lt2>
        <a:srgbClr val="EEECE1"/>
      </a:lt2>
      <a:accent1>
        <a:srgbClr val="642200"/>
      </a:accent1>
      <a:accent2>
        <a:srgbClr val="FFC425"/>
      </a:accent2>
      <a:accent3>
        <a:srgbClr val="FF7F3F"/>
      </a:accent3>
      <a:accent4>
        <a:srgbClr val="FFE05B"/>
      </a:accent4>
      <a:accent5>
        <a:srgbClr val="FA530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</TotalTime>
  <Words>187</Words>
  <Application>Microsoft Macintosh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CGS Theme_ Rev. 4</vt:lpstr>
      <vt:lpstr> South African National Seismograph Network (SANSN)</vt:lpstr>
      <vt:lpstr>Communication</vt:lpstr>
      <vt:lpstr>PowerPoint Presentation</vt:lpstr>
      <vt:lpstr>SANSN Instrumentation</vt:lpstr>
      <vt:lpstr>SANSN Instrumentation</vt:lpstr>
      <vt:lpstr>PowerPoint Presentation</vt:lpstr>
      <vt:lpstr>PowerPoint Presentation</vt:lpstr>
      <vt:lpstr>Cluster Network Instrumentation</vt:lpstr>
      <vt:lpstr>BUSHVELD-NETWORK</vt:lpstr>
      <vt:lpstr>Bushveld Temporary Network Africa Array: WITS, Penn-State, CGS</vt:lpstr>
      <vt:lpstr>Software</vt:lpstr>
      <vt:lpstr>THANK YOU</vt:lpstr>
    </vt:vector>
  </TitlesOfParts>
  <Company>Hewlett-Packard Company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Chacko</dc:creator>
  <cp:lastModifiedBy>Gale Cox</cp:lastModifiedBy>
  <cp:revision>62</cp:revision>
  <dcterms:created xsi:type="dcterms:W3CDTF">2014-05-15T07:28:01Z</dcterms:created>
  <dcterms:modified xsi:type="dcterms:W3CDTF">2017-07-17T14:04:31Z</dcterms:modified>
</cp:coreProperties>
</file>